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2" r:id="rId2"/>
    <p:sldId id="283" r:id="rId3"/>
    <p:sldId id="284" r:id="rId4"/>
    <p:sldId id="289" r:id="rId5"/>
    <p:sldId id="285" r:id="rId6"/>
    <p:sldId id="296" r:id="rId7"/>
    <p:sldId id="295" r:id="rId8"/>
    <p:sldId id="290" r:id="rId9"/>
    <p:sldId id="297" r:id="rId10"/>
    <p:sldId id="298" r:id="rId11"/>
    <p:sldId id="300" r:id="rId12"/>
    <p:sldId id="299" r:id="rId13"/>
    <p:sldId id="301" r:id="rId14"/>
    <p:sldId id="302" r:id="rId15"/>
    <p:sldId id="303" r:id="rId16"/>
    <p:sldId id="305" r:id="rId17"/>
    <p:sldId id="304" r:id="rId18"/>
    <p:sldId id="307" r:id="rId19"/>
    <p:sldId id="306" r:id="rId20"/>
  </p:sldIdLst>
  <p:sldSz cx="9144000" cy="6858000" type="screen4x3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cht" initials="y" lastIdx="2" clrIdx="0">
    <p:extLst>
      <p:ext uri="{19B8F6BF-5375-455C-9EA6-DF929625EA0E}">
        <p15:presenceInfo xmlns:p15="http://schemas.microsoft.com/office/powerpoint/2012/main" userId="yach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3" autoAdjust="0"/>
  </p:normalViewPr>
  <p:slideViewPr>
    <p:cSldViewPr snapToGrid="0" showGuides="1">
      <p:cViewPr varScale="1">
        <p:scale>
          <a:sx n="110" d="100"/>
          <a:sy n="110" d="100"/>
        </p:scale>
        <p:origin x="1542" y="132"/>
      </p:cViewPr>
      <p:guideLst>
        <p:guide orient="horz" pos="2205"/>
        <p:guide pos="2880"/>
      </p:guideLst>
    </p:cSldViewPr>
  </p:slideViewPr>
  <p:outlineViewPr>
    <p:cViewPr>
      <p:scale>
        <a:sx n="33" d="100"/>
        <a:sy n="33" d="100"/>
      </p:scale>
      <p:origin x="0" y="-84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2323" y="-80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04FAE983-9BAD-4767-BC01-FC6E9F7B9F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9F88F7-8C95-45F2-9143-D426696F87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FB13F7A-F860-4B4B-879F-A3F6A73C02A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F53AC3-1645-47F9-958D-5845FFF255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5E23B5B-3697-4CC4-95D8-8BF646BD42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654ECF1-9B05-4FC2-85E9-64DFB2A9C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87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C3388799-371A-4A69-9D80-D17F58EC28C7}" type="datetimeFigureOut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DF0F56C-63DF-4565-AB51-506C0FCC87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8909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1B12E3-BEC5-405F-BC0B-B19533649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E7E1C1-D9CB-4BC4-B373-77DFD51F9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EE260-3495-4781-8A79-4D47F9BC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8BC81-9D07-4A78-9D59-BB42E7AAC063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DFC894-B2EC-479B-91E5-9169729F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3B3A3D-52A1-4933-9FDC-F49B3A37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8935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CF8673-E07D-40AF-9AC9-2BBE942C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4E0F001-5E5B-497D-8819-165154433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423B84-01F9-4255-919B-A2C5DCF15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B8E846-9727-4B14-A62B-4BBC6A63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F75E-1662-4E4B-A87B-50058A56CE70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4009F7A-AF88-4A48-B5A0-428CEAC9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0A67D5-6DF9-47C6-BC99-B67E56DE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83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269975-6ED1-4ED2-94A9-F727DAAB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338D9A-CE31-471E-8DFB-B44CCEED7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1865C4-3D99-41E1-9028-19FCFF8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B6FC4-47FC-4666-9054-D084265B166C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123332-3D02-44EC-B148-20B984BF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754CB0-BF15-4CAC-AC62-FE8350DD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41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D3E4E6-2648-4134-995B-C4988EC93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F64EC4E-95B0-45A1-ADEF-E0DF7CC96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7C2AB1-724A-469A-9E69-419AE3C1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67D5-7287-42A9-B14E-B68267D641B8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CD146D-9864-45FE-AB0C-12F4470D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47D39D-6011-4156-AC1C-0A83684D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3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BF8500-CFA0-47BF-9487-8360B36A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B37B57-A2A8-46F0-AEBD-63250476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CD2222-12B4-48C0-AAAD-CB2F0361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C6166-5DE9-4A1F-B205-A9541833DDBE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69B509-2758-4400-89EF-BBDE8D522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F21579-996E-4E92-A168-D47D50FF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2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F8ED3F-5970-4C37-90AA-56BC41FF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F77228-B69D-4D85-B409-2F2FA49F9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A619C6-72A7-48D6-B354-C20C293C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E330-633D-4192-9B6F-577827F462FA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6EE143-AC1E-4C2A-A401-F06211D9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ADA70-BC0A-4E17-B81C-E91900DD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220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42487B-F9F4-4860-8C3F-3C2C9F55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9A5E4D-AD6C-4EA4-98A1-94821A0D7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BC1E68-0E44-4A81-AD5C-78A36492B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D2B895-81C6-4CDC-AEE7-FEA2DAE5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E280-60E1-446E-ADE7-4F1F9EB2C44F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CA7320-43CE-4F34-8E0D-7F4A11A0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3788C27-93B1-43E8-BCEB-CE811D1C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6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06BFE2-B80D-44D5-AA62-846411A0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606327-2883-4467-90BE-46429E3FF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FCC0598-A51A-4B20-9BDE-3858D2FE4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3D4CB0-DF54-4A2E-92BE-48C90352C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FA59AE9-7EC1-4D01-BDDB-591BD4377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3C68BC-3C03-43F7-962A-03F55C0E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1081-B102-4690-9174-7E636FC67879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45FFF2B-CF89-418F-9628-36369B02F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94FB0FE-407F-47F4-9980-1F251EFC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654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15FD30-3329-4409-960A-12C2EC5F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3D7C73E-DC9F-4DF9-8974-5F115E16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345F-7BDA-4857-BFF3-876607C09440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5BC883F-8286-4689-B560-5E098EA2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1D68BC1-F9AD-49AB-9289-6816B0A1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68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834B587-30AB-49FC-9D3F-9F323EA24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16D8-857F-49DF-B37D-F525B5FE1E33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33E5F9A-2AC6-443F-A91E-6518176E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7A3B4E-4FE0-4832-A489-94FFE82E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52" y="6356355"/>
            <a:ext cx="498763" cy="365125"/>
          </a:xfrm>
        </p:spPr>
        <p:txBody>
          <a:bodyPr/>
          <a:lstStyle>
            <a:lvl1pPr>
              <a:defRPr sz="13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260AEB82-080B-4FED-A2BE-27C79358801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FA151C-A1CC-4003-A8E5-E070DEFA904B}"/>
              </a:ext>
            </a:extLst>
          </p:cNvPr>
          <p:cNvSpPr/>
          <p:nvPr userDrawn="1"/>
        </p:nvSpPr>
        <p:spPr>
          <a:xfrm>
            <a:off x="0" y="731597"/>
            <a:ext cx="9144000" cy="8768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100"/>
          </a:p>
        </p:txBody>
      </p:sp>
      <p:pic>
        <p:nvPicPr>
          <p:cNvPr id="6" name="図 5" descr="クリップアート が含まれている画像&#10;&#10;高い精度で生成された説明">
            <a:extLst>
              <a:ext uri="{FF2B5EF4-FFF2-40B4-BE49-F238E27FC236}">
                <a16:creationId xmlns:a16="http://schemas.microsoft.com/office/drawing/2014/main" id="{2BC94E37-8451-4420-9ADA-75D6D9ACE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9874" y="91452"/>
            <a:ext cx="1350000" cy="53260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DC481B-059B-47FA-AEC4-ADEA2F40CA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887" y="6319587"/>
            <a:ext cx="270189" cy="373718"/>
          </a:xfrm>
          <a:prstGeom prst="rect">
            <a:avLst/>
          </a:prstGeom>
        </p:spPr>
      </p:pic>
      <p:sp>
        <p:nvSpPr>
          <p:cNvPr id="17" name="テキスト プレースホルダー 16">
            <a:extLst>
              <a:ext uri="{FF2B5EF4-FFF2-40B4-BE49-F238E27FC236}">
                <a16:creationId xmlns:a16="http://schemas.microsoft.com/office/drawing/2014/main" id="{5300624B-26BD-46B0-888F-E2E062969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001" y="62427"/>
            <a:ext cx="6568678" cy="607133"/>
          </a:xfrm>
        </p:spPr>
        <p:txBody>
          <a:bodyPr>
            <a:noAutofit/>
          </a:bodyPr>
          <a:lstStyle>
            <a:lvl1pPr marL="0" indent="0">
              <a:buNone/>
              <a:defRPr sz="3300"/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kumimoji="1" lang="ja-JP" altLang="en-US" dirty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246620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のコンテンツ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41D170C-3281-4223-9AD7-D9E058B236D4}"/>
              </a:ext>
            </a:extLst>
          </p:cNvPr>
          <p:cNvSpPr/>
          <p:nvPr userDrawn="1"/>
        </p:nvSpPr>
        <p:spPr>
          <a:xfrm>
            <a:off x="0" y="0"/>
            <a:ext cx="9144000" cy="76775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D10DB6-D00E-4E7A-A77E-5B5BE406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49544" y="6356355"/>
            <a:ext cx="2057400" cy="365125"/>
          </a:xfrm>
        </p:spPr>
        <p:txBody>
          <a:bodyPr/>
          <a:lstStyle/>
          <a:p>
            <a:fld id="{A9A839F3-298B-4338-BA4C-392BBD51FA71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4D6689-F376-4683-B5E3-098E6C18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8176D53B-FD39-4BF1-A751-428F3CF7D4B3}"/>
              </a:ext>
            </a:extLst>
          </p:cNvPr>
          <p:cNvSpPr txBox="1">
            <a:spLocks/>
          </p:cNvSpPr>
          <p:nvPr userDrawn="1"/>
        </p:nvSpPr>
        <p:spPr>
          <a:xfrm>
            <a:off x="8515352" y="6356355"/>
            <a:ext cx="498763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0AEB82-080B-4FED-A2BE-27C793588012}" type="slidenum">
              <a:rPr lang="ja-JP" altLang="en-US" sz="1350" smtClean="0"/>
              <a:pPr/>
              <a:t>‹#›</a:t>
            </a:fld>
            <a:endParaRPr lang="ja-JP" altLang="en-US" sz="1350" dirty="0"/>
          </a:p>
        </p:txBody>
      </p:sp>
      <p:sp>
        <p:nvSpPr>
          <p:cNvPr id="12" name="テキスト プレースホルダー 16">
            <a:extLst>
              <a:ext uri="{FF2B5EF4-FFF2-40B4-BE49-F238E27FC236}">
                <a16:creationId xmlns:a16="http://schemas.microsoft.com/office/drawing/2014/main" id="{0B58C162-AB0E-4C1E-B600-75E48A5BB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7903" y="164695"/>
            <a:ext cx="6391689" cy="458703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kumimoji="1" lang="ja-JP" altLang="en-US" dirty="0"/>
              <a:t>タイトル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40C0DA9-CBE5-467E-9D86-B38E0264A69E}"/>
              </a:ext>
            </a:extLst>
          </p:cNvPr>
          <p:cNvGrpSpPr/>
          <p:nvPr userDrawn="1"/>
        </p:nvGrpSpPr>
        <p:grpSpPr>
          <a:xfrm>
            <a:off x="6806831" y="-63487"/>
            <a:ext cx="2207284" cy="831238"/>
            <a:chOff x="2273841" y="1982802"/>
            <a:chExt cx="2207284" cy="831238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DC51CE5A-4B39-4D36-80CF-4A73D1D232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153812" y="2142793"/>
              <a:ext cx="327313" cy="373718"/>
            </a:xfrm>
            <a:prstGeom prst="rect">
              <a:avLst/>
            </a:prstGeom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9789B5E9-7157-4B67-82ED-135E0AAF0768}"/>
                </a:ext>
              </a:extLst>
            </p:cNvPr>
            <p:cNvGrpSpPr/>
            <p:nvPr userDrawn="1"/>
          </p:nvGrpSpPr>
          <p:grpSpPr>
            <a:xfrm>
              <a:off x="2273841" y="1982802"/>
              <a:ext cx="2207284" cy="831238"/>
              <a:chOff x="1605592" y="3313342"/>
              <a:chExt cx="2207284" cy="831238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69F1BB1-23ED-4DCA-B117-89F84A6011D5}"/>
                  </a:ext>
                </a:extLst>
              </p:cNvPr>
              <p:cNvSpPr txBox="1"/>
              <p:nvPr userDrawn="1"/>
            </p:nvSpPr>
            <p:spPr>
              <a:xfrm>
                <a:off x="1605592" y="3313342"/>
                <a:ext cx="20347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err="1">
                    <a:solidFill>
                      <a:schemeClr val="bg1">
                        <a:lumMod val="85000"/>
                      </a:schemeClr>
                    </a:solidFill>
                    <a:latin typeface="Bradley Hand ITC" panose="03070402050302030203" pitchFamily="66" charset="0"/>
                    <a:ea typeface="Capella Bold" panose="02000803000000000000" pitchFamily="2" charset="-128"/>
                  </a:rPr>
                  <a:t>Ve</a:t>
                </a:r>
                <a:r>
                  <a:rPr lang="en-US" sz="4400" b="1" dirty="0" err="1">
                    <a:solidFill>
                      <a:schemeClr val="bg1">
                        <a:lumMod val="85000"/>
                      </a:schemeClr>
                    </a:solidFill>
                    <a:latin typeface="Bradley Hand ITC" panose="03070402050302030203" pitchFamily="66" charset="0"/>
                    <a:ea typeface="Capella" panose="02000503000000000000" pitchFamily="2" charset="-128"/>
                  </a:rPr>
                  <a:t>Bots</a:t>
                </a:r>
                <a:endParaRPr lang="en-US" sz="4400" b="1" dirty="0">
                  <a:solidFill>
                    <a:schemeClr val="bg1">
                      <a:lumMod val="85000"/>
                    </a:schemeClr>
                  </a:solidFill>
                  <a:latin typeface="Bradley Hand ITC" panose="03070402050302030203" pitchFamily="66" charset="0"/>
                  <a:ea typeface="Capella" panose="02000503000000000000" pitchFamily="2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37B220D-BA50-4D95-84D1-240ABCAE5E58}"/>
                  </a:ext>
                </a:extLst>
              </p:cNvPr>
              <p:cNvSpPr txBox="1"/>
              <p:nvPr userDrawn="1"/>
            </p:nvSpPr>
            <p:spPr>
              <a:xfrm>
                <a:off x="1778120" y="3882970"/>
                <a:ext cx="20347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85000"/>
                      </a:schemeClr>
                    </a:solidFill>
                    <a:latin typeface="Capella" panose="02000503000000000000" pitchFamily="2" charset="-128"/>
                    <a:ea typeface="Capella" panose="02000503000000000000" pitchFamily="2" charset="-128"/>
                  </a:rPr>
                  <a:t>Laboratory of Vehicle Robotics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028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付きのコンテンツ">
    <p:bg>
      <p:bgPr>
        <a:gradFill rotWithShape="1">
          <a:gsLst>
            <a:gs pos="0">
              <a:schemeClr val="bg1"/>
            </a:gs>
            <a:gs pos="100000">
              <a:schemeClr val="accent4">
                <a:lumMod val="10000"/>
                <a:lumOff val="9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D10DB6-D00E-4E7A-A77E-5B5BE406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39F3-298B-4338-BA4C-392BBD51FA71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4D6689-F376-4683-B5E3-098E6C18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B5200C-6357-4621-8097-97799D947ED5}"/>
              </a:ext>
            </a:extLst>
          </p:cNvPr>
          <p:cNvSpPr/>
          <p:nvPr userDrawn="1"/>
        </p:nvSpPr>
        <p:spPr>
          <a:xfrm>
            <a:off x="0" y="696761"/>
            <a:ext cx="9144000" cy="876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100"/>
          </a:p>
        </p:txBody>
      </p:sp>
      <p:pic>
        <p:nvPicPr>
          <p:cNvPr id="9" name="図 8" descr="クリップアート が含まれている画像&#10;&#10;高い精度で生成された説明">
            <a:extLst>
              <a:ext uri="{FF2B5EF4-FFF2-40B4-BE49-F238E27FC236}">
                <a16:creationId xmlns:a16="http://schemas.microsoft.com/office/drawing/2014/main" id="{39003C9F-6857-46A8-AA0C-1AF369C57E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9874" y="91452"/>
            <a:ext cx="1350000" cy="53260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C51CE5A-4B39-4D36-80CF-4A73D1D232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887" y="6319587"/>
            <a:ext cx="270189" cy="373718"/>
          </a:xfrm>
          <a:prstGeom prst="rect">
            <a:avLst/>
          </a:prstGeom>
        </p:spPr>
      </p:pic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8176D53B-FD39-4BF1-A751-428F3CF7D4B3}"/>
              </a:ext>
            </a:extLst>
          </p:cNvPr>
          <p:cNvSpPr txBox="1">
            <a:spLocks/>
          </p:cNvSpPr>
          <p:nvPr userDrawn="1"/>
        </p:nvSpPr>
        <p:spPr>
          <a:xfrm>
            <a:off x="8515352" y="6356355"/>
            <a:ext cx="498763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0AEB82-080B-4FED-A2BE-27C793588012}" type="slidenum">
              <a:rPr lang="ja-JP" altLang="en-US" sz="1350" smtClean="0"/>
              <a:pPr/>
              <a:t>‹#›</a:t>
            </a:fld>
            <a:endParaRPr lang="ja-JP" altLang="en-US" sz="1350" dirty="0"/>
          </a:p>
        </p:txBody>
      </p:sp>
      <p:sp>
        <p:nvSpPr>
          <p:cNvPr id="12" name="テキスト プレースホルダー 16">
            <a:extLst>
              <a:ext uri="{FF2B5EF4-FFF2-40B4-BE49-F238E27FC236}">
                <a16:creationId xmlns:a16="http://schemas.microsoft.com/office/drawing/2014/main" id="{0B58C162-AB0E-4C1E-B600-75E48A5BB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001" y="62427"/>
            <a:ext cx="6568678" cy="607133"/>
          </a:xfrm>
        </p:spPr>
        <p:txBody>
          <a:bodyPr>
            <a:noAutofit/>
          </a:bodyPr>
          <a:lstStyle>
            <a:lvl1pPr marL="0" indent="0">
              <a:buNone/>
              <a:defRPr sz="3000">
                <a:latin typeface="Capella Bold" panose="02000803000000000000" pitchFamily="2" charset="-128"/>
                <a:ea typeface="Capella Bold" panose="02000803000000000000" pitchFamily="2" charset="-128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kumimoji="1" lang="ja-JP" altLang="en-US" dirty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1379705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D4748F9-B0E0-4AD4-8809-97B85B28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9BD150-A18E-45A2-BF70-088C27C96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225736-F96D-423C-8B04-214E47C08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D1345-F371-4E0F-91C7-D45524F518A6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EFF934-7E76-4883-9FDF-DE4BA1CB2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85598E-431B-46A0-9E40-FC3287753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AEB82-080B-4FED-A2BE-27C793588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6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330925" y="2274838"/>
            <a:ext cx="8482149" cy="23083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GNSS</a:t>
            </a:r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測位試験</a:t>
            </a:r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EV</a:t>
            </a:r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走行試験</a:t>
            </a:r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pPr algn="ctr"/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pPr algn="ctr"/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@</a:t>
            </a:r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能登ヴィンヤード</a:t>
            </a:r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3498D6-4C78-49F6-B451-E8877CF4BB5F}"/>
              </a:ext>
            </a:extLst>
          </p:cNvPr>
          <p:cNvSpPr txBox="1"/>
          <p:nvPr/>
        </p:nvSpPr>
        <p:spPr>
          <a:xfrm>
            <a:off x="4911633" y="5611039"/>
            <a:ext cx="3265715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ja-JP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pella Bold" panose="02000803000000000000" pitchFamily="2" charset="-128"/>
                <a:cs typeface="Times New Roman" panose="02020603050405020304" pitchFamily="18" charset="0"/>
              </a:rPr>
              <a:t>March 2, 2021</a:t>
            </a:r>
          </a:p>
          <a:p>
            <a:pPr algn="r"/>
            <a:r>
              <a:rPr lang="en-US" altLang="ja-JP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pella Bold" panose="02000803000000000000" pitchFamily="2" charset="-128"/>
                <a:cs typeface="Times New Roman" panose="02020603050405020304" pitchFamily="18" charset="0"/>
              </a:rPr>
              <a:t>Yoshitomo Yamasaki</a:t>
            </a:r>
          </a:p>
        </p:txBody>
      </p:sp>
    </p:spTree>
    <p:extLst>
      <p:ext uri="{BB962C8B-B14F-4D97-AF65-F5344CB8AC3E}">
        <p14:creationId xmlns:p14="http://schemas.microsoft.com/office/powerpoint/2010/main" val="197219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１．動的測位の風景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439739" y="5483634"/>
            <a:ext cx="8264519" cy="1293225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通信会社の違いにより</a:t>
            </a:r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4G</a:t>
            </a:r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電波の強さが異なる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2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社のポケット</a:t>
            </a:r>
            <a:r>
              <a:rPr lang="en-US" altLang="ja-JP" sz="2800" dirty="0" err="1">
                <a:latin typeface="Capella Bold" panose="02000803000000000000" pitchFamily="2" charset="-128"/>
                <a:ea typeface="Capella Bold" panose="02000803000000000000" pitchFamily="2" charset="-128"/>
              </a:rPr>
              <a:t>WiFi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を使用して</a:t>
            </a:r>
            <a:r>
              <a:rPr lang="en-US" altLang="ja-JP" sz="2800" dirty="0" err="1">
                <a:latin typeface="Capella Bold" panose="02000803000000000000" pitchFamily="2" charset="-128"/>
                <a:ea typeface="Capella Bold" panose="02000803000000000000" pitchFamily="2" charset="-128"/>
              </a:rPr>
              <a:t>Ntrip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の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率を検証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C5A8000-1FAE-42F1-8478-CF4C30E1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882692"/>
            <a:ext cx="5974079" cy="44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0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467D1E-D399-42FD-850A-108530907397}"/>
              </a:ext>
            </a:extLst>
          </p:cNvPr>
          <p:cNvSpPr/>
          <p:nvPr/>
        </p:nvSpPr>
        <p:spPr>
          <a:xfrm>
            <a:off x="0" y="762309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１．動的測位の精度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6DFEE1-6A47-4CD5-A4F0-2D84775E439C}"/>
              </a:ext>
            </a:extLst>
          </p:cNvPr>
          <p:cNvSpPr txBox="1"/>
          <p:nvPr/>
        </p:nvSpPr>
        <p:spPr>
          <a:xfrm>
            <a:off x="2556600" y="852838"/>
            <a:ext cx="403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測位時間：</a:t>
            </a:r>
            <a:r>
              <a:rPr lang="en-US" altLang="ja-JP" sz="3200" b="1" dirty="0"/>
              <a:t>20</a:t>
            </a:r>
            <a:r>
              <a:rPr lang="ja-JP" altLang="en-US" sz="3200" b="1" dirty="0"/>
              <a:t>分以上</a:t>
            </a:r>
            <a:endParaRPr lang="en-US" altLang="ja-JP" sz="3200" b="1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4271422-E43F-4708-B090-B1C3ABC61927}"/>
              </a:ext>
            </a:extLst>
          </p:cNvPr>
          <p:cNvSpPr/>
          <p:nvPr/>
        </p:nvSpPr>
        <p:spPr>
          <a:xfrm>
            <a:off x="812230" y="6085046"/>
            <a:ext cx="7523488" cy="691813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α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社は局所的に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しない場所があった</a:t>
            </a:r>
            <a:endParaRPr lang="en-US" altLang="ja-JP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D825BA97-D491-4C88-B8B8-899D24ABB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26116"/>
              </p:ext>
            </p:extLst>
          </p:nvPr>
        </p:nvGraphicFramePr>
        <p:xfrm>
          <a:off x="2509324" y="1441402"/>
          <a:ext cx="4106274" cy="851535"/>
        </p:xfrm>
        <a:graphic>
          <a:graphicData uri="http://schemas.openxmlformats.org/drawingml/2006/table">
            <a:tbl>
              <a:tblPr/>
              <a:tblGrid>
                <a:gridCol w="692842">
                  <a:extLst>
                    <a:ext uri="{9D8B030D-6E8A-4147-A177-3AD203B41FA5}">
                      <a16:colId xmlns:a16="http://schemas.microsoft.com/office/drawing/2014/main" val="2639356763"/>
                    </a:ext>
                  </a:extLst>
                </a:gridCol>
                <a:gridCol w="2130504">
                  <a:extLst>
                    <a:ext uri="{9D8B030D-6E8A-4147-A177-3AD203B41FA5}">
                      <a16:colId xmlns:a16="http://schemas.microsoft.com/office/drawing/2014/main" val="2547242464"/>
                    </a:ext>
                  </a:extLst>
                </a:gridCol>
                <a:gridCol w="1282928">
                  <a:extLst>
                    <a:ext uri="{9D8B030D-6E8A-4147-A177-3AD203B41FA5}">
                      <a16:colId xmlns:a16="http://schemas.microsoft.com/office/drawing/2014/main" val="149436202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までの時間 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率 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8331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α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社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8215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β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社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31504"/>
                  </a:ext>
                </a:extLst>
              </a:tr>
            </a:tbl>
          </a:graphicData>
        </a:graphic>
      </p:graphicFrame>
      <p:pic>
        <p:nvPicPr>
          <p:cNvPr id="14" name="図 13" descr="テーブル&#10;&#10;自動的に生成された説明">
            <a:extLst>
              <a:ext uri="{FF2B5EF4-FFF2-40B4-BE49-F238E27FC236}">
                <a16:creationId xmlns:a16="http://schemas.microsoft.com/office/drawing/2014/main" id="{558946E2-DD57-490D-BE9C-D628B65EB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87" y="2780866"/>
            <a:ext cx="7757543" cy="313864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1859B1-2923-44E9-AF37-8D8386361952}"/>
              </a:ext>
            </a:extLst>
          </p:cNvPr>
          <p:cNvSpPr/>
          <p:nvPr/>
        </p:nvSpPr>
        <p:spPr>
          <a:xfrm>
            <a:off x="3631474" y="2682240"/>
            <a:ext cx="635726" cy="3322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25BA29E-ED9A-4979-A861-0E1C03360E2B}"/>
              </a:ext>
            </a:extLst>
          </p:cNvPr>
          <p:cNvSpPr/>
          <p:nvPr/>
        </p:nvSpPr>
        <p:spPr>
          <a:xfrm>
            <a:off x="7811589" y="2682240"/>
            <a:ext cx="635726" cy="3322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CE6835-9AAB-4904-9AFC-348BB9303F22}"/>
              </a:ext>
            </a:extLst>
          </p:cNvPr>
          <p:cNvSpPr txBox="1"/>
          <p:nvPr/>
        </p:nvSpPr>
        <p:spPr>
          <a:xfrm>
            <a:off x="3235234" y="2362221"/>
            <a:ext cx="14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</a:rPr>
              <a:t>α</a:t>
            </a:r>
            <a:r>
              <a:rPr lang="ja-JP" altLang="en-US" dirty="0">
                <a:solidFill>
                  <a:srgbClr val="FF0000"/>
                </a:solidFill>
              </a:rPr>
              <a:t>社 </a:t>
            </a:r>
            <a:r>
              <a:rPr lang="en-US" altLang="ja-JP" dirty="0">
                <a:solidFill>
                  <a:srgbClr val="FF0000"/>
                </a:solidFill>
              </a:rPr>
              <a:t>Status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29BCB47-B39E-4A5B-826C-85625527B29F}"/>
              </a:ext>
            </a:extLst>
          </p:cNvPr>
          <p:cNvSpPr txBox="1"/>
          <p:nvPr/>
        </p:nvSpPr>
        <p:spPr>
          <a:xfrm>
            <a:off x="7415349" y="2362221"/>
            <a:ext cx="14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</a:rPr>
              <a:t>β</a:t>
            </a:r>
            <a:r>
              <a:rPr lang="ja-JP" altLang="en-US" dirty="0">
                <a:solidFill>
                  <a:srgbClr val="FF0000"/>
                </a:solidFill>
              </a:rPr>
              <a:t>社 </a:t>
            </a:r>
            <a:r>
              <a:rPr lang="en-US" altLang="ja-JP" dirty="0">
                <a:solidFill>
                  <a:srgbClr val="FF0000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51338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２．供試</a:t>
            </a:r>
            <a:r>
              <a:rPr lang="en-US" altLang="ja-JP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EV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439739" y="5483634"/>
            <a:ext cx="8264519" cy="1293225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航法センサ：</a:t>
            </a:r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RTK-GNSS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，</a:t>
            </a:r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IMU</a:t>
            </a:r>
          </a:p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走行速度：</a:t>
            </a:r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3km/h ~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 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6km/h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1ABDBC2-6AB8-46E7-9D3A-B9BC217B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09" y="902285"/>
            <a:ext cx="5921829" cy="44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9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２．走行環境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2610944" y="809344"/>
            <a:ext cx="3922111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平地走行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5" name="図 4" descr="草, 屋外, フェンス, フィールド が含まれている画像&#10;&#10;自動的に生成された説明">
            <a:extLst>
              <a:ext uri="{FF2B5EF4-FFF2-40B4-BE49-F238E27FC236}">
                <a16:creationId xmlns:a16="http://schemas.microsoft.com/office/drawing/2014/main" id="{010658A6-1034-4834-A255-C0411C898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1" y="1486156"/>
            <a:ext cx="4404741" cy="3303556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900614" y="6233042"/>
            <a:ext cx="7342772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傾斜は緩やかだがイノシシが掘った凹凸がある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9" name="図 8" descr="草の上にいくつかの木&#10;&#10;自動的に生成された説明">
            <a:extLst>
              <a:ext uri="{FF2B5EF4-FFF2-40B4-BE49-F238E27FC236}">
                <a16:creationId xmlns:a16="http://schemas.microsoft.com/office/drawing/2014/main" id="{03B957FA-205F-47FC-B584-D6C7B9B03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58" y="1486156"/>
            <a:ext cx="4404741" cy="33035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5F8FCB6-8380-4F70-AEF8-C2374579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730" y="4797741"/>
            <a:ext cx="6602540" cy="1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1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２．平地走行の結果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2018475" y="6202320"/>
            <a:ext cx="5036347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6km/h</a:t>
            </a:r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まで安定して追従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BA33A74-A295-4A24-8D9D-47C4632C5257}"/>
              </a:ext>
            </a:extLst>
          </p:cNvPr>
          <p:cNvSpPr/>
          <p:nvPr/>
        </p:nvSpPr>
        <p:spPr>
          <a:xfrm>
            <a:off x="2588283" y="896980"/>
            <a:ext cx="3896730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速度制御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0B58029-8E39-456B-B271-C401667C8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523280"/>
              </p:ext>
            </p:extLst>
          </p:nvPr>
        </p:nvGraphicFramePr>
        <p:xfrm>
          <a:off x="926741" y="1597788"/>
          <a:ext cx="7280368" cy="851535"/>
        </p:xfrm>
        <a:graphic>
          <a:graphicData uri="http://schemas.openxmlformats.org/drawingml/2006/table">
            <a:tbl>
              <a:tblPr/>
              <a:tblGrid>
                <a:gridCol w="3086876">
                  <a:extLst>
                    <a:ext uri="{9D8B030D-6E8A-4147-A177-3AD203B41FA5}">
                      <a16:colId xmlns:a16="http://schemas.microsoft.com/office/drawing/2014/main" val="2220579938"/>
                    </a:ext>
                  </a:extLst>
                </a:gridCol>
                <a:gridCol w="1048373">
                  <a:extLst>
                    <a:ext uri="{9D8B030D-6E8A-4147-A177-3AD203B41FA5}">
                      <a16:colId xmlns:a16="http://schemas.microsoft.com/office/drawing/2014/main" val="3657666721"/>
                    </a:ext>
                  </a:extLst>
                </a:gridCol>
                <a:gridCol w="1048373">
                  <a:extLst>
                    <a:ext uri="{9D8B030D-6E8A-4147-A177-3AD203B41FA5}">
                      <a16:colId xmlns:a16="http://schemas.microsoft.com/office/drawing/2014/main" val="1622686715"/>
                    </a:ext>
                  </a:extLst>
                </a:gridCol>
                <a:gridCol w="1048373">
                  <a:extLst>
                    <a:ext uri="{9D8B030D-6E8A-4147-A177-3AD203B41FA5}">
                      <a16:colId xmlns:a16="http://schemas.microsoft.com/office/drawing/2014/main" val="3203300503"/>
                    </a:ext>
                  </a:extLst>
                </a:gridCol>
                <a:gridCol w="1048373">
                  <a:extLst>
                    <a:ext uri="{9D8B030D-6E8A-4147-A177-3AD203B41FA5}">
                      <a16:colId xmlns:a16="http://schemas.microsoft.com/office/drawing/2014/main" val="123112963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556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Measured average speed [km/h]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595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Measured speed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s.d.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[km/h]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447030"/>
                  </a:ext>
                </a:extLst>
              </a:tr>
            </a:tbl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F5B4F7CB-2C30-4338-A52F-3A271C86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3" y="2529762"/>
            <a:ext cx="4096867" cy="17984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BEB709-3903-4C4F-B2C7-4EDE0C6C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17569"/>
            <a:ext cx="4102964" cy="181066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505B64E-3886-4EA8-AE5A-9B1BDECB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193" y="4322141"/>
            <a:ext cx="4084674" cy="181066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05D94E5-25D9-4A95-804B-503793C1B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17" y="4340431"/>
            <a:ext cx="4145639" cy="1792379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7A5772-9BC2-401D-BC83-00BDA8402A0C}"/>
              </a:ext>
            </a:extLst>
          </p:cNvPr>
          <p:cNvSpPr txBox="1"/>
          <p:nvPr/>
        </p:nvSpPr>
        <p:spPr>
          <a:xfrm>
            <a:off x="2964052" y="4028416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km/h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3A4685B-1047-4D21-91BF-9C7EA5D9C52C}"/>
              </a:ext>
            </a:extLst>
          </p:cNvPr>
          <p:cNvSpPr txBox="1"/>
          <p:nvPr/>
        </p:nvSpPr>
        <p:spPr>
          <a:xfrm>
            <a:off x="7054823" y="401991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km/h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133D6BF-942E-4A6F-AD4B-B3FA5E4CF548}"/>
              </a:ext>
            </a:extLst>
          </p:cNvPr>
          <p:cNvSpPr txBox="1"/>
          <p:nvPr/>
        </p:nvSpPr>
        <p:spPr>
          <a:xfrm>
            <a:off x="2964052" y="578627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km/h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AB5E60-E041-47C0-B19F-4B3C59A4ABEB}"/>
              </a:ext>
            </a:extLst>
          </p:cNvPr>
          <p:cNvSpPr txBox="1"/>
          <p:nvPr/>
        </p:nvSpPr>
        <p:spPr>
          <a:xfrm>
            <a:off x="7054822" y="578627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km/h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6F99C99-DDBC-46AB-9A24-1E15A6BFB407}"/>
              </a:ext>
            </a:extLst>
          </p:cNvPr>
          <p:cNvSpPr txBox="1"/>
          <p:nvPr/>
        </p:nvSpPr>
        <p:spPr>
          <a:xfrm>
            <a:off x="7289952" y="1225111"/>
            <a:ext cx="157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直線約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5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２．平地走行の結果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BA33A74-A295-4A24-8D9D-47C4632C5257}"/>
              </a:ext>
            </a:extLst>
          </p:cNvPr>
          <p:cNvSpPr/>
          <p:nvPr/>
        </p:nvSpPr>
        <p:spPr>
          <a:xfrm>
            <a:off x="2895956" y="899041"/>
            <a:ext cx="3352087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操舵制御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877507EB-38DE-4DDC-BF8D-6EB684751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48172"/>
              </p:ext>
            </p:extLst>
          </p:nvPr>
        </p:nvGraphicFramePr>
        <p:xfrm>
          <a:off x="1503299" y="1522533"/>
          <a:ext cx="6125208" cy="851535"/>
        </p:xfrm>
        <a:graphic>
          <a:graphicData uri="http://schemas.openxmlformats.org/drawingml/2006/table">
            <a:tbl>
              <a:tblPr/>
              <a:tblGrid>
                <a:gridCol w="2597088">
                  <a:extLst>
                    <a:ext uri="{9D8B030D-6E8A-4147-A177-3AD203B41FA5}">
                      <a16:colId xmlns:a16="http://schemas.microsoft.com/office/drawing/2014/main" val="334395234"/>
                    </a:ext>
                  </a:extLst>
                </a:gridCol>
                <a:gridCol w="882030">
                  <a:extLst>
                    <a:ext uri="{9D8B030D-6E8A-4147-A177-3AD203B41FA5}">
                      <a16:colId xmlns:a16="http://schemas.microsoft.com/office/drawing/2014/main" val="4292201756"/>
                    </a:ext>
                  </a:extLst>
                </a:gridCol>
                <a:gridCol w="882030">
                  <a:extLst>
                    <a:ext uri="{9D8B030D-6E8A-4147-A177-3AD203B41FA5}">
                      <a16:colId xmlns:a16="http://schemas.microsoft.com/office/drawing/2014/main" val="2463108794"/>
                    </a:ext>
                  </a:extLst>
                </a:gridCol>
                <a:gridCol w="882030">
                  <a:extLst>
                    <a:ext uri="{9D8B030D-6E8A-4147-A177-3AD203B41FA5}">
                      <a16:colId xmlns:a16="http://schemas.microsoft.com/office/drawing/2014/main" val="3104502645"/>
                    </a:ext>
                  </a:extLst>
                </a:gridCol>
                <a:gridCol w="882030">
                  <a:extLst>
                    <a:ext uri="{9D8B030D-6E8A-4147-A177-3AD203B41FA5}">
                      <a16:colId xmlns:a16="http://schemas.microsoft.com/office/drawing/2014/main" val="1091243788"/>
                    </a:ext>
                  </a:extLst>
                </a:gridCol>
              </a:tblGrid>
              <a:tr h="20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2956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Lateral RMSE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0112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Lateral error max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12765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9FFAD302-C8F8-4B98-98E5-891F5AA1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46" y="2478141"/>
            <a:ext cx="4115157" cy="17749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12309DE-8E1B-46B8-A2F5-C1A2E5A9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04" y="2478140"/>
            <a:ext cx="4127350" cy="181726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F027400-0D2F-4E64-BB69-DA16D2A50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56" y="4235198"/>
            <a:ext cx="4151736" cy="18172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40996D-9BC7-4469-8813-CEF294510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997" y="4243020"/>
            <a:ext cx="4096867" cy="180944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7A5772-9BC2-401D-BC83-00BDA8402A0C}"/>
              </a:ext>
            </a:extLst>
          </p:cNvPr>
          <p:cNvSpPr txBox="1"/>
          <p:nvPr/>
        </p:nvSpPr>
        <p:spPr>
          <a:xfrm>
            <a:off x="2964052" y="4028416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km/h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133D6BF-942E-4A6F-AD4B-B3FA5E4CF548}"/>
              </a:ext>
            </a:extLst>
          </p:cNvPr>
          <p:cNvSpPr txBox="1"/>
          <p:nvPr/>
        </p:nvSpPr>
        <p:spPr>
          <a:xfrm>
            <a:off x="2964052" y="578627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km/h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3A4685B-1047-4D21-91BF-9C7EA5D9C52C}"/>
              </a:ext>
            </a:extLst>
          </p:cNvPr>
          <p:cNvSpPr txBox="1"/>
          <p:nvPr/>
        </p:nvSpPr>
        <p:spPr>
          <a:xfrm>
            <a:off x="7054823" y="401991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km/h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AB5E60-E041-47C0-B19F-4B3C59A4ABEB}"/>
              </a:ext>
            </a:extLst>
          </p:cNvPr>
          <p:cNvSpPr txBox="1"/>
          <p:nvPr/>
        </p:nvSpPr>
        <p:spPr>
          <a:xfrm>
            <a:off x="7054822" y="5786278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km/h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539060" y="6233107"/>
            <a:ext cx="8090263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左方向へオフセットがあるものの</a:t>
            </a:r>
            <a:r>
              <a:rPr lang="en-US" altLang="ja-JP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6km/h</a:t>
            </a:r>
            <a:r>
              <a:rPr lang="ja-JP" altLang="en-US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までは概ね安定</a:t>
            </a:r>
            <a:endParaRPr kumimoji="1" lang="en-US" altLang="ja-JP" sz="24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B6CCDE3-E59F-4B87-BB41-045CB1D87358}"/>
              </a:ext>
            </a:extLst>
          </p:cNvPr>
          <p:cNvSpPr txBox="1"/>
          <p:nvPr/>
        </p:nvSpPr>
        <p:spPr>
          <a:xfrm>
            <a:off x="7289952" y="1225111"/>
            <a:ext cx="157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直線約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75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２．走行環境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2610944" y="809344"/>
            <a:ext cx="3922111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傾斜地</a:t>
            </a:r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走行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900614" y="6090909"/>
            <a:ext cx="7342772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速度制御器の性能テストを行った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3" name="図 2" descr="草, 屋外, フィールド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E5056E03-DB3B-4D1F-8541-4590EC22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63" y="1426411"/>
            <a:ext cx="4241074" cy="31808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8EAD66D-BB11-4301-86D5-3038FA890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451" y="4275908"/>
            <a:ext cx="4584589" cy="15953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11F92C-8BEE-4EF0-A0FF-456E8EB8B323}"/>
              </a:ext>
            </a:extLst>
          </p:cNvPr>
          <p:cNvSpPr txBox="1"/>
          <p:nvPr/>
        </p:nvSpPr>
        <p:spPr>
          <a:xfrm>
            <a:off x="6533055" y="4733919"/>
            <a:ext cx="276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最大斜度</a:t>
            </a:r>
            <a:r>
              <a:rPr lang="en-US" altLang="ja-JP" b="1" dirty="0"/>
              <a:t>10°</a:t>
            </a:r>
            <a:r>
              <a:rPr lang="ja-JP" altLang="en-US" b="1" dirty="0"/>
              <a:t>以上の</a:t>
            </a:r>
            <a:endParaRPr lang="en-US" altLang="ja-JP" b="1" dirty="0"/>
          </a:p>
          <a:p>
            <a:pPr algn="ctr"/>
            <a:r>
              <a:rPr lang="ja-JP" altLang="en-US" b="1" dirty="0"/>
              <a:t>急傾斜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883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２．傾斜地走行の結果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BA33A74-A295-4A24-8D9D-47C4632C5257}"/>
              </a:ext>
            </a:extLst>
          </p:cNvPr>
          <p:cNvSpPr/>
          <p:nvPr/>
        </p:nvSpPr>
        <p:spPr>
          <a:xfrm>
            <a:off x="2895956" y="899041"/>
            <a:ext cx="3352087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速度制御 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(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上り坂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)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539060" y="6233107"/>
            <a:ext cx="8090263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平地よりも振動が大きいが追従している</a:t>
            </a:r>
            <a:endParaRPr kumimoji="1" lang="en-US" altLang="ja-JP" sz="24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D44587ED-D422-4A1A-AC41-4627761FB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56031"/>
              </p:ext>
            </p:extLst>
          </p:nvPr>
        </p:nvGraphicFramePr>
        <p:xfrm>
          <a:off x="831010" y="1649026"/>
          <a:ext cx="7092591" cy="851535"/>
        </p:xfrm>
        <a:graphic>
          <a:graphicData uri="http://schemas.openxmlformats.org/drawingml/2006/table">
            <a:tbl>
              <a:tblPr/>
              <a:tblGrid>
                <a:gridCol w="3007259">
                  <a:extLst>
                    <a:ext uri="{9D8B030D-6E8A-4147-A177-3AD203B41FA5}">
                      <a16:colId xmlns:a16="http://schemas.microsoft.com/office/drawing/2014/main" val="1449665366"/>
                    </a:ext>
                  </a:extLst>
                </a:gridCol>
                <a:gridCol w="1021333">
                  <a:extLst>
                    <a:ext uri="{9D8B030D-6E8A-4147-A177-3AD203B41FA5}">
                      <a16:colId xmlns:a16="http://schemas.microsoft.com/office/drawing/2014/main" val="974280027"/>
                    </a:ext>
                  </a:extLst>
                </a:gridCol>
                <a:gridCol w="1021333">
                  <a:extLst>
                    <a:ext uri="{9D8B030D-6E8A-4147-A177-3AD203B41FA5}">
                      <a16:colId xmlns:a16="http://schemas.microsoft.com/office/drawing/2014/main" val="3280510710"/>
                    </a:ext>
                  </a:extLst>
                </a:gridCol>
                <a:gridCol w="1021333">
                  <a:extLst>
                    <a:ext uri="{9D8B030D-6E8A-4147-A177-3AD203B41FA5}">
                      <a16:colId xmlns:a16="http://schemas.microsoft.com/office/drawing/2014/main" val="3721286072"/>
                    </a:ext>
                  </a:extLst>
                </a:gridCol>
                <a:gridCol w="1021333">
                  <a:extLst>
                    <a:ext uri="{9D8B030D-6E8A-4147-A177-3AD203B41FA5}">
                      <a16:colId xmlns:a16="http://schemas.microsoft.com/office/drawing/2014/main" val="21700345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4364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Measured average speed [km/h]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227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Measured speed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s.d.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[km/h]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121154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5745FD9-6D57-4471-9DC8-66DEF00CEE7A}"/>
              </a:ext>
            </a:extLst>
          </p:cNvPr>
          <p:cNvSpPr txBox="1"/>
          <p:nvPr/>
        </p:nvSpPr>
        <p:spPr>
          <a:xfrm>
            <a:off x="7289952" y="1225111"/>
            <a:ext cx="157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直線約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A5241D5-FCF0-4050-8D94-EC14BD3F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45" y="2559952"/>
            <a:ext cx="3795528" cy="178321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05D2959-7A1B-4CC8-8399-4396ECC3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73" y="2543613"/>
            <a:ext cx="3795528" cy="17930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FC160C7-85D3-4880-BAB8-D19881B3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72" y="4331245"/>
            <a:ext cx="3795528" cy="180291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7D5E8033-6887-4F23-9F62-85872597B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173" y="4327881"/>
            <a:ext cx="3789701" cy="1802913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3A4685B-1047-4D21-91BF-9C7EA5D9C52C}"/>
              </a:ext>
            </a:extLst>
          </p:cNvPr>
          <p:cNvSpPr txBox="1"/>
          <p:nvPr/>
        </p:nvSpPr>
        <p:spPr>
          <a:xfrm>
            <a:off x="7208858" y="3969025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km/h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7A5772-9BC2-401D-BC83-00BDA8402A0C}"/>
              </a:ext>
            </a:extLst>
          </p:cNvPr>
          <p:cNvSpPr txBox="1"/>
          <p:nvPr/>
        </p:nvSpPr>
        <p:spPr>
          <a:xfrm>
            <a:off x="3508526" y="3940461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km/h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133D6BF-942E-4A6F-AD4B-B3FA5E4CF548}"/>
              </a:ext>
            </a:extLst>
          </p:cNvPr>
          <p:cNvSpPr txBox="1"/>
          <p:nvPr/>
        </p:nvSpPr>
        <p:spPr>
          <a:xfrm>
            <a:off x="3553128" y="5757740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km/h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AB5E60-E041-47C0-B19F-4B3C59A4ABEB}"/>
              </a:ext>
            </a:extLst>
          </p:cNvPr>
          <p:cNvSpPr txBox="1"/>
          <p:nvPr/>
        </p:nvSpPr>
        <p:spPr>
          <a:xfrm>
            <a:off x="7208859" y="5761462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km/h</a:t>
            </a:r>
          </a:p>
        </p:txBody>
      </p:sp>
    </p:spTree>
    <p:extLst>
      <p:ext uri="{BB962C8B-B14F-4D97-AF65-F5344CB8AC3E}">
        <p14:creationId xmlns:p14="http://schemas.microsoft.com/office/powerpoint/2010/main" val="4182505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２．傾斜地走行の結果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BA33A74-A295-4A24-8D9D-47C4632C5257}"/>
              </a:ext>
            </a:extLst>
          </p:cNvPr>
          <p:cNvSpPr/>
          <p:nvPr/>
        </p:nvSpPr>
        <p:spPr>
          <a:xfrm>
            <a:off x="2895956" y="881623"/>
            <a:ext cx="3352087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速度制御 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(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下り坂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)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5745FD9-6D57-4471-9DC8-66DEF00CEE7A}"/>
              </a:ext>
            </a:extLst>
          </p:cNvPr>
          <p:cNvSpPr txBox="1"/>
          <p:nvPr/>
        </p:nvSpPr>
        <p:spPr>
          <a:xfrm>
            <a:off x="7228991" y="1172857"/>
            <a:ext cx="157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直線約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ADC498D7-53AB-4AF6-A0DA-D9B09C90F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915660"/>
              </p:ext>
            </p:extLst>
          </p:nvPr>
        </p:nvGraphicFramePr>
        <p:xfrm>
          <a:off x="665333" y="1506728"/>
          <a:ext cx="7837716" cy="851535"/>
        </p:xfrm>
        <a:graphic>
          <a:graphicData uri="http://schemas.openxmlformats.org/drawingml/2006/table">
            <a:tbl>
              <a:tblPr/>
              <a:tblGrid>
                <a:gridCol w="3323192">
                  <a:extLst>
                    <a:ext uri="{9D8B030D-6E8A-4147-A177-3AD203B41FA5}">
                      <a16:colId xmlns:a16="http://schemas.microsoft.com/office/drawing/2014/main" val="1277674433"/>
                    </a:ext>
                  </a:extLst>
                </a:gridCol>
                <a:gridCol w="1128631">
                  <a:extLst>
                    <a:ext uri="{9D8B030D-6E8A-4147-A177-3AD203B41FA5}">
                      <a16:colId xmlns:a16="http://schemas.microsoft.com/office/drawing/2014/main" val="1782746741"/>
                    </a:ext>
                  </a:extLst>
                </a:gridCol>
                <a:gridCol w="1128631">
                  <a:extLst>
                    <a:ext uri="{9D8B030D-6E8A-4147-A177-3AD203B41FA5}">
                      <a16:colId xmlns:a16="http://schemas.microsoft.com/office/drawing/2014/main" val="2872030075"/>
                    </a:ext>
                  </a:extLst>
                </a:gridCol>
                <a:gridCol w="1128631">
                  <a:extLst>
                    <a:ext uri="{9D8B030D-6E8A-4147-A177-3AD203B41FA5}">
                      <a16:colId xmlns:a16="http://schemas.microsoft.com/office/drawing/2014/main" val="680491851"/>
                    </a:ext>
                  </a:extLst>
                </a:gridCol>
                <a:gridCol w="1128631">
                  <a:extLst>
                    <a:ext uri="{9D8B030D-6E8A-4147-A177-3AD203B41FA5}">
                      <a16:colId xmlns:a16="http://schemas.microsoft.com/office/drawing/2014/main" val="107153540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6km/h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661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Measured average speed [km/h]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76355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Measured speed std. dev. [km/h]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65212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4CBB7E68-1F01-4E40-B378-5CF077618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2" y="2391088"/>
            <a:ext cx="4096867" cy="198137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7A5772-9BC2-401D-BC83-00BDA8402A0C}"/>
              </a:ext>
            </a:extLst>
          </p:cNvPr>
          <p:cNvSpPr txBox="1"/>
          <p:nvPr/>
        </p:nvSpPr>
        <p:spPr>
          <a:xfrm>
            <a:off x="3553127" y="3915592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km/h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CC06DF1-B49F-40B2-9D1E-88AA120E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191" y="2391088"/>
            <a:ext cx="4127350" cy="201185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3A4685B-1047-4D21-91BF-9C7EA5D9C52C}"/>
              </a:ext>
            </a:extLst>
          </p:cNvPr>
          <p:cNvSpPr txBox="1"/>
          <p:nvPr/>
        </p:nvSpPr>
        <p:spPr>
          <a:xfrm>
            <a:off x="7624602" y="3915592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km/h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B9C893F-5AA4-48B5-A559-8E2DBDE94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27" y="4349761"/>
            <a:ext cx="4102964" cy="199966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133D6BF-942E-4A6F-AD4B-B3FA5E4CF548}"/>
              </a:ext>
            </a:extLst>
          </p:cNvPr>
          <p:cNvSpPr txBox="1"/>
          <p:nvPr/>
        </p:nvSpPr>
        <p:spPr>
          <a:xfrm>
            <a:off x="3553128" y="5905786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km/h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86B5B675-F6DB-49C5-B78F-3BCB3E35D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095" y="4311920"/>
            <a:ext cx="4109060" cy="2037502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AB5E60-E041-47C0-B19F-4B3C59A4ABEB}"/>
              </a:ext>
            </a:extLst>
          </p:cNvPr>
          <p:cNvSpPr txBox="1"/>
          <p:nvPr/>
        </p:nvSpPr>
        <p:spPr>
          <a:xfrm>
            <a:off x="7659654" y="5891683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km/h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572510" y="6331133"/>
            <a:ext cx="8090263" cy="494695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オーバーシュートが大きいが下り坂でも制御できている</a:t>
            </a:r>
            <a:endParaRPr kumimoji="1" lang="en-US" altLang="ja-JP" sz="24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0234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1" y="727473"/>
            <a:ext cx="9143999" cy="6130527"/>
          </a:xfrm>
          <a:prstGeom prst="rect">
            <a:avLst/>
          </a:prstGeom>
          <a:solidFill>
            <a:srgbClr val="00B05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２．傾斜地走行の結果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BA33A74-A295-4A24-8D9D-47C4632C5257}"/>
              </a:ext>
            </a:extLst>
          </p:cNvPr>
          <p:cNvSpPr/>
          <p:nvPr/>
        </p:nvSpPr>
        <p:spPr>
          <a:xfrm>
            <a:off x="2895956" y="1206749"/>
            <a:ext cx="3352087" cy="5822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速度制御 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(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上り坂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)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2AA3DD-FADB-4C67-A952-387D25DB1CF8}"/>
              </a:ext>
            </a:extLst>
          </p:cNvPr>
          <p:cNvSpPr/>
          <p:nvPr/>
        </p:nvSpPr>
        <p:spPr>
          <a:xfrm>
            <a:off x="338895" y="5478199"/>
            <a:ext cx="8466209" cy="934833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必要トルクを出すために比例ゲインを上げているため大きく振動</a:t>
            </a:r>
            <a:endParaRPr lang="en-US" altLang="ja-JP" sz="24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kumimoji="1" lang="ja-JP" altLang="en-US" sz="2400" dirty="0">
                <a:latin typeface="Capella Bold" panose="02000803000000000000" pitchFamily="2" charset="-128"/>
                <a:ea typeface="Capella Bold" panose="02000803000000000000" pitchFamily="2" charset="-128"/>
              </a:rPr>
              <a:t>傾斜が大きくなるにしたがって速度が下がっている</a:t>
            </a:r>
            <a:endParaRPr kumimoji="1" lang="en-US" altLang="ja-JP" sz="24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07777C2-5E5D-453F-85B3-C3320BC9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96" y="2169212"/>
            <a:ext cx="4584589" cy="2755631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AB5E60-E041-47C0-B19F-4B3C59A4ABEB}"/>
              </a:ext>
            </a:extLst>
          </p:cNvPr>
          <p:cNvSpPr txBox="1"/>
          <p:nvPr/>
        </p:nvSpPr>
        <p:spPr>
          <a:xfrm>
            <a:off x="5731278" y="4524380"/>
            <a:ext cx="86877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km/h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90B71F-B9E8-48F3-8740-7A59D7218DA3}"/>
              </a:ext>
            </a:extLst>
          </p:cNvPr>
          <p:cNvSpPr txBox="1"/>
          <p:nvPr/>
        </p:nvSpPr>
        <p:spPr>
          <a:xfrm>
            <a:off x="1148674" y="4996804"/>
            <a:ext cx="68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Cf.</a:t>
            </a:r>
            <a:r>
              <a:rPr lang="ja-JP" altLang="en-US" sz="2000" b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傾斜や転がり抵抗を考慮しない単純</a:t>
            </a:r>
            <a:r>
              <a:rPr lang="en-US" altLang="ja-JP" sz="2000" b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PID</a:t>
            </a:r>
            <a:r>
              <a:rPr lang="ja-JP" altLang="en-US" sz="2000" b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制御器の場合</a:t>
            </a:r>
            <a:endParaRPr lang="en-US" sz="2000" b="1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37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923F31-C202-4240-8A7D-97FEBC8B3599}"/>
              </a:ext>
            </a:extLst>
          </p:cNvPr>
          <p:cNvSpPr txBox="1"/>
          <p:nvPr/>
        </p:nvSpPr>
        <p:spPr>
          <a:xfrm>
            <a:off x="2823519" y="2623275"/>
            <a:ext cx="4378469" cy="17543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１．</a:t>
            </a:r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GNSS</a:t>
            </a:r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測位結果</a:t>
            </a:r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２．</a:t>
            </a:r>
            <a:r>
              <a:rPr lang="en-US" altLang="ja-JP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EV</a:t>
            </a:r>
            <a:r>
              <a:rPr lang="ja-JP" altLang="en-US" sz="3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走行結果</a:t>
            </a:r>
            <a:endParaRPr lang="en-US" altLang="ja-JP" sz="36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2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F9D4D8E-04BB-4E81-8477-83A6761FFD30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１．供試</a:t>
            </a:r>
            <a:r>
              <a:rPr lang="en-US" altLang="ja-JP" sz="3600" b="1" dirty="0">
                <a:solidFill>
                  <a:schemeClr val="bg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GNSS</a:t>
            </a:r>
            <a:r>
              <a:rPr lang="ja-JP" altLang="en-US" sz="3600" b="1" dirty="0">
                <a:solidFill>
                  <a:schemeClr val="bg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受信機</a:t>
            </a:r>
            <a:endParaRPr lang="en-US" altLang="ja-JP" sz="3600" b="1" dirty="0">
              <a:solidFill>
                <a:schemeClr val="bg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923F31-C202-4240-8A7D-97FEBC8B3599}"/>
              </a:ext>
            </a:extLst>
          </p:cNvPr>
          <p:cNvSpPr txBox="1"/>
          <p:nvPr/>
        </p:nvSpPr>
        <p:spPr>
          <a:xfrm>
            <a:off x="4892441" y="1966540"/>
            <a:ext cx="440831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マゼラン （</a:t>
            </a:r>
            <a:r>
              <a:rPr lang="en-US" altLang="ja-JP" sz="16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MJ-3021-GM4-QZS-EVK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）</a:t>
            </a:r>
            <a:endParaRPr lang="en-US" altLang="ja-JP" sz="28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FF3752-865F-4DD4-B53B-EAFEB1C6E185}"/>
              </a:ext>
            </a:extLst>
          </p:cNvPr>
          <p:cNvSpPr txBox="1"/>
          <p:nvPr/>
        </p:nvSpPr>
        <p:spPr>
          <a:xfrm>
            <a:off x="394719" y="1966540"/>
            <a:ext cx="445245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三菱電機 （</a:t>
            </a:r>
            <a:r>
              <a:rPr lang="en-US" altLang="ja-JP" sz="24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AQLOC Light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）</a:t>
            </a:r>
            <a:endParaRPr lang="en-US" altLang="ja-JP" sz="28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47DE8E4-387B-45AA-A1BA-C81D9CF0F7FB}"/>
              </a:ext>
            </a:extLst>
          </p:cNvPr>
          <p:cNvSpPr/>
          <p:nvPr/>
        </p:nvSpPr>
        <p:spPr>
          <a:xfrm>
            <a:off x="377302" y="1069683"/>
            <a:ext cx="2117323" cy="646331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latin typeface="+mn-ea"/>
              </a:rPr>
              <a:t>CLAS</a:t>
            </a:r>
            <a:endParaRPr kumimoji="1" lang="ja-JP" altLang="en-US" sz="3200" b="1" dirty="0">
              <a:latin typeface="+mn-ea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2353025-128F-45A2-9317-99996EEF1AC2}"/>
              </a:ext>
            </a:extLst>
          </p:cNvPr>
          <p:cNvSpPr/>
          <p:nvPr/>
        </p:nvSpPr>
        <p:spPr>
          <a:xfrm>
            <a:off x="377302" y="4234727"/>
            <a:ext cx="2117323" cy="646332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ea typeface="Capella Bold" panose="02000803000000000000" pitchFamily="2" charset="-128"/>
              </a:rPr>
              <a:t>RTK</a:t>
            </a:r>
            <a:endParaRPr kumimoji="1" lang="ja-JP" altLang="en-US" sz="3200" b="1" dirty="0">
              <a:ea typeface="Capella Bold" panose="02000803000000000000" pitchFamily="2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2E05C0-AB33-435C-91E9-AF93991013BB}"/>
              </a:ext>
            </a:extLst>
          </p:cNvPr>
          <p:cNvSpPr txBox="1"/>
          <p:nvPr/>
        </p:nvSpPr>
        <p:spPr>
          <a:xfrm>
            <a:off x="1065699" y="5243332"/>
            <a:ext cx="379018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Trimble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 （</a:t>
            </a:r>
            <a:r>
              <a:rPr lang="en-US" altLang="ja-JP" sz="24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SPS855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）</a:t>
            </a:r>
            <a:endParaRPr lang="en-US" altLang="ja-JP" sz="28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0B4A373-313F-42BE-844F-10E066AF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1" y="2754667"/>
            <a:ext cx="3533775" cy="12954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2E1CB4-9D03-47DC-AF1E-72625821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571" y="2536296"/>
            <a:ext cx="2718053" cy="18674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43E4F7D-8157-438D-895E-75E0840B6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4655169"/>
            <a:ext cx="2619375" cy="174307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1306759-7DA0-4196-AB68-78B68003E025}"/>
              </a:ext>
            </a:extLst>
          </p:cNvPr>
          <p:cNvSpPr txBox="1"/>
          <p:nvPr/>
        </p:nvSpPr>
        <p:spPr>
          <a:xfrm>
            <a:off x="4627652" y="6321300"/>
            <a:ext cx="287382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https://www.omnistar.com/Portals/0/downloads/receivers/Trimble/sps855/trimble_sps855-doc-datasheet.pdf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FBAE8FC-49B7-4E42-BC67-6F9D357C45E4}"/>
              </a:ext>
            </a:extLst>
          </p:cNvPr>
          <p:cNvSpPr txBox="1"/>
          <p:nvPr/>
        </p:nvSpPr>
        <p:spPr>
          <a:xfrm>
            <a:off x="844042" y="3911565"/>
            <a:ext cx="287382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/>
              <a:t>http://www.mitsubishielectric.co.jp/esg/aqloc/products/light/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43F2F87-88E3-4AAD-BC5E-75402169EDBB}"/>
              </a:ext>
            </a:extLst>
          </p:cNvPr>
          <p:cNvSpPr txBox="1"/>
          <p:nvPr/>
        </p:nvSpPr>
        <p:spPr>
          <a:xfrm>
            <a:off x="5581795" y="4257217"/>
            <a:ext cx="287382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/>
              <a:t>https://www.magellan.jp/products/embedded/discreteevk</a:t>
            </a:r>
          </a:p>
        </p:txBody>
      </p:sp>
    </p:spTree>
    <p:extLst>
      <p:ext uri="{BB962C8B-B14F-4D97-AF65-F5344CB8AC3E}">
        <p14:creationId xmlns:p14="http://schemas.microsoft.com/office/powerpoint/2010/main" val="109618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2033A81-BACB-4D93-A26C-3F8394212B51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１．測位精度の指標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5B72E9-55C0-4848-9199-C090FF528801}"/>
              </a:ext>
            </a:extLst>
          </p:cNvPr>
          <p:cNvSpPr txBox="1"/>
          <p:nvPr/>
        </p:nvSpPr>
        <p:spPr>
          <a:xfrm>
            <a:off x="394760" y="1853833"/>
            <a:ext cx="8679571" cy="3293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Fix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までの時間： 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測位を開始してから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Fix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となるまでの時間 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[s]</a:t>
            </a:r>
            <a:endParaRPr lang="en-US" altLang="ja-JP" sz="2800" b="1" dirty="0">
              <a:solidFill>
                <a:schemeClr val="tx1"/>
              </a:solidFill>
              <a:latin typeface="游明朝 Demibold" panose="02020600000000000000" pitchFamily="18" charset="-128"/>
              <a:ea typeface="游明朝 Demibold" panose="02020600000000000000" pitchFamily="18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r>
              <a:rPr lang="en-US" altLang="ja-JP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Fix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率： 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最初の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Fix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から測位終了までの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Fix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の割合 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[%] </a:t>
            </a:r>
            <a:endParaRPr lang="en-US" altLang="ja-JP" sz="32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精度</a:t>
            </a:r>
            <a:r>
              <a:rPr lang="en-US" altLang="ja-JP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(Precision)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： 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測定値のばらつき具合</a:t>
            </a:r>
            <a:r>
              <a:rPr lang="en-US" altLang="ja-JP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=</a:t>
            </a:r>
            <a:r>
              <a:rPr lang="ja-JP" altLang="en-US" sz="2000" b="1" dirty="0">
                <a:solidFill>
                  <a:schemeClr val="tx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標準偏差</a:t>
            </a:r>
            <a:r>
              <a:rPr lang="ja-JP" altLang="en-US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[cm]</a:t>
            </a:r>
            <a:endParaRPr lang="en-US" altLang="ja-JP" sz="28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endParaRPr lang="en-US" altLang="ja-JP" sz="32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正確度</a:t>
            </a:r>
            <a:r>
              <a:rPr lang="en-US" altLang="ja-JP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(Accuracy)</a:t>
            </a:r>
            <a:r>
              <a:rPr lang="ja-JP" altLang="en-US" sz="2800" b="1" dirty="0">
                <a:solidFill>
                  <a:schemeClr val="tx1"/>
                </a:solidFill>
                <a:ea typeface="Capella Bold" panose="02000803000000000000" pitchFamily="2" charset="-128"/>
                <a:cs typeface="Times New Roman" panose="02020603050405020304" pitchFamily="18" charset="0"/>
              </a:rPr>
              <a:t>： </a:t>
            </a:r>
            <a:r>
              <a:rPr lang="ja-JP" altLang="en-US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測定値と参照値のずれ</a:t>
            </a:r>
            <a:r>
              <a:rPr lang="en-US" altLang="ja-JP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=</a:t>
            </a:r>
            <a:r>
              <a:rPr lang="ja-JP" altLang="en-US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平均値の誤差 </a:t>
            </a:r>
            <a:r>
              <a:rPr lang="en-US" altLang="ja-JP" sz="2000" b="1" dirty="0">
                <a:solidFill>
                  <a:prstClr val="black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Times New Roman" panose="02020603050405020304" pitchFamily="18" charset="0"/>
              </a:rPr>
              <a:t>[cm]</a:t>
            </a:r>
            <a:endParaRPr lang="en-US" altLang="ja-JP" sz="2800" b="1" dirty="0">
              <a:solidFill>
                <a:schemeClr val="tx1"/>
              </a:solidFill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76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467D1E-D399-42FD-850A-108530907397}"/>
              </a:ext>
            </a:extLst>
          </p:cNvPr>
          <p:cNvSpPr/>
          <p:nvPr/>
        </p:nvSpPr>
        <p:spPr>
          <a:xfrm>
            <a:off x="566057" y="778385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１．測位環境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47DE8E4-387B-45AA-A1BA-C81D9CF0F7FB}"/>
              </a:ext>
            </a:extLst>
          </p:cNvPr>
          <p:cNvSpPr/>
          <p:nvPr/>
        </p:nvSpPr>
        <p:spPr>
          <a:xfrm>
            <a:off x="313424" y="869699"/>
            <a:ext cx="8264519" cy="646332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＠能登ヴィンヤード（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石川県穴水町）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4271422-E43F-4708-B090-B1C3ABC61927}"/>
              </a:ext>
            </a:extLst>
          </p:cNvPr>
          <p:cNvSpPr/>
          <p:nvPr/>
        </p:nvSpPr>
        <p:spPr>
          <a:xfrm>
            <a:off x="515199" y="5015345"/>
            <a:ext cx="8264519" cy="1381752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集落から離れた中山間地域</a:t>
            </a:r>
            <a:endParaRPr lang="en-US" altLang="ja-JP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A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社以外の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4G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は非常に弱い</a:t>
            </a:r>
            <a:endParaRPr kumimoji="1" lang="ja-JP" altLang="en-US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6" name="図 5" descr="マップ&#10;&#10;自動的に生成された説明">
            <a:extLst>
              <a:ext uri="{FF2B5EF4-FFF2-40B4-BE49-F238E27FC236}">
                <a16:creationId xmlns:a16="http://schemas.microsoft.com/office/drawing/2014/main" id="{5ED195B7-2612-4882-BD53-9D2339827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" y="1689364"/>
            <a:ext cx="4144544" cy="2830245"/>
          </a:xfrm>
          <a:prstGeom prst="rect">
            <a:avLst/>
          </a:prstGeom>
        </p:spPr>
      </p:pic>
      <p:pic>
        <p:nvPicPr>
          <p:cNvPr id="10" name="図 9" descr="建物, 座る, レンガ, 橋 が含まれている画像&#10;&#10;自動的に生成された説明">
            <a:extLst>
              <a:ext uri="{FF2B5EF4-FFF2-40B4-BE49-F238E27FC236}">
                <a16:creationId xmlns:a16="http://schemas.microsoft.com/office/drawing/2014/main" id="{23F82977-8197-4A0E-A14B-4EB1216C0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10" y="1689364"/>
            <a:ext cx="4479240" cy="2830245"/>
          </a:xfrm>
          <a:prstGeom prst="rect">
            <a:avLst/>
          </a:prstGeom>
        </p:spPr>
      </p:pic>
      <p:sp>
        <p:nvSpPr>
          <p:cNvPr id="13" name="楕円 12">
            <a:extLst>
              <a:ext uri="{FF2B5EF4-FFF2-40B4-BE49-F238E27FC236}">
                <a16:creationId xmlns:a16="http://schemas.microsoft.com/office/drawing/2014/main" id="{470ACCD1-304D-44AD-A2DD-270DE4E4D52C}"/>
              </a:ext>
            </a:extLst>
          </p:cNvPr>
          <p:cNvSpPr/>
          <p:nvPr/>
        </p:nvSpPr>
        <p:spPr>
          <a:xfrm>
            <a:off x="6296297" y="2437033"/>
            <a:ext cx="531223" cy="5312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02D91B6-AAA7-4213-857B-C5DC440A05A1}"/>
              </a:ext>
            </a:extLst>
          </p:cNvPr>
          <p:cNvSpPr txBox="1"/>
          <p:nvPr/>
        </p:nvSpPr>
        <p:spPr>
          <a:xfrm>
            <a:off x="5971609" y="4617309"/>
            <a:ext cx="153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</a:t>
            </a:r>
            <a:r>
              <a:rPr lang="ja-JP" altLang="en-US" dirty="0"/>
              <a:t>社の基地局</a:t>
            </a:r>
            <a:endParaRPr 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2D1D8668-3A5F-4B56-9FE0-65D48C716CFF}"/>
              </a:ext>
            </a:extLst>
          </p:cNvPr>
          <p:cNvCxnSpPr>
            <a:cxnSpLocks/>
          </p:cNvCxnSpPr>
          <p:nvPr/>
        </p:nvCxnSpPr>
        <p:spPr>
          <a:xfrm flipV="1">
            <a:off x="6561907" y="3104487"/>
            <a:ext cx="0" cy="14783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1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467D1E-D399-42FD-850A-108530907397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21B166D-2FB8-47A9-B9C9-C3D9B74C1D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833"/>
            <a:ext cx="4571998" cy="342899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8CBE29B0-E666-4C2B-A680-C388BBD81D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3472665"/>
            <a:ext cx="4571996" cy="34071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１．静的測位の風景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E535BFC-E2A2-41F1-9B1F-BF6872EAC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308"/>
            <a:ext cx="4572000" cy="342899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7C23B31-2E95-4888-BE06-2796166C9E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757281"/>
            <a:ext cx="4571998" cy="3428999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4271422-E43F-4708-B090-B1C3ABC61927}"/>
              </a:ext>
            </a:extLst>
          </p:cNvPr>
          <p:cNvSpPr/>
          <p:nvPr/>
        </p:nvSpPr>
        <p:spPr>
          <a:xfrm>
            <a:off x="425189" y="3535268"/>
            <a:ext cx="8264519" cy="690875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ブドウ圃場内とその周囲　</a:t>
            </a:r>
            <a:r>
              <a:rPr kumimoji="1"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10</a:t>
            </a:r>
            <a:r>
              <a:rPr kumimoji="1"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地点</a:t>
            </a:r>
          </a:p>
        </p:txBody>
      </p:sp>
    </p:spTree>
    <p:extLst>
      <p:ext uri="{BB962C8B-B14F-4D97-AF65-F5344CB8AC3E}">
        <p14:creationId xmlns:p14="http://schemas.microsoft.com/office/powerpoint/2010/main" val="260432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467D1E-D399-42FD-850A-108530907397}"/>
              </a:ext>
            </a:extLst>
          </p:cNvPr>
          <p:cNvSpPr/>
          <p:nvPr/>
        </p:nvSpPr>
        <p:spPr>
          <a:xfrm>
            <a:off x="0" y="762309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１．静的測位の精度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6DFEE1-6A47-4CD5-A4F0-2D84775E439C}"/>
              </a:ext>
            </a:extLst>
          </p:cNvPr>
          <p:cNvSpPr txBox="1"/>
          <p:nvPr/>
        </p:nvSpPr>
        <p:spPr>
          <a:xfrm>
            <a:off x="2727051" y="885529"/>
            <a:ext cx="3689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測位時間：</a:t>
            </a:r>
            <a:r>
              <a:rPr lang="en-US" altLang="ja-JP" sz="3200" b="1" dirty="0"/>
              <a:t>3</a:t>
            </a:r>
            <a:r>
              <a:rPr lang="ja-JP" altLang="en-US" sz="3200" b="1" dirty="0"/>
              <a:t>分以上</a:t>
            </a:r>
            <a:endParaRPr lang="en-US" altLang="ja-JP" sz="3200" b="1" dirty="0"/>
          </a:p>
          <a:p>
            <a:pPr algn="ctr"/>
            <a:r>
              <a:rPr lang="ja-JP" altLang="en-US" sz="3200" b="1" dirty="0"/>
              <a:t>平均値：</a:t>
            </a:r>
            <a:r>
              <a:rPr lang="en-US" altLang="ja-JP" sz="3200" b="1" dirty="0"/>
              <a:t>n=10</a:t>
            </a:r>
            <a:endParaRPr lang="en-US" sz="3200" b="1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4271422-E43F-4708-B090-B1C3ABC61927}"/>
              </a:ext>
            </a:extLst>
          </p:cNvPr>
          <p:cNvSpPr/>
          <p:nvPr/>
        </p:nvSpPr>
        <p:spPr>
          <a:xfrm>
            <a:off x="288100" y="4814059"/>
            <a:ext cx="8567798" cy="1877959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・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AQLOC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率は高いが精度が低い</a:t>
            </a:r>
            <a:endParaRPr lang="en-US" altLang="ja-JP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・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Magellan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まで時間がかかるが精度が高い</a:t>
            </a:r>
            <a:endParaRPr lang="en-US" altLang="ja-JP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・</a:t>
            </a:r>
            <a:r>
              <a:rPr lang="en-US" altLang="ja-JP" sz="3200" dirty="0" err="1">
                <a:latin typeface="Capella Bold" panose="02000803000000000000" pitchFamily="2" charset="-128"/>
                <a:ea typeface="Capella Bold" panose="02000803000000000000" pitchFamily="2" charset="-128"/>
              </a:rPr>
              <a:t>Ntrip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は電波環境により</a:t>
            </a:r>
            <a:r>
              <a:rPr lang="en-US" altLang="ja-JP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率が低い</a:t>
            </a:r>
            <a:endParaRPr lang="en-US" altLang="ja-JP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84359C35-6E11-48B8-886E-1297BE3F7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553399"/>
              </p:ext>
            </p:extLst>
          </p:nvPr>
        </p:nvGraphicFramePr>
        <p:xfrm>
          <a:off x="0" y="2116717"/>
          <a:ext cx="9143998" cy="1419225"/>
        </p:xfrm>
        <a:graphic>
          <a:graphicData uri="http://schemas.openxmlformats.org/drawingml/2006/table">
            <a:tbl>
              <a:tblPr/>
              <a:tblGrid>
                <a:gridCol w="2028206">
                  <a:extLst>
                    <a:ext uri="{9D8B030D-6E8A-4147-A177-3AD203B41FA5}">
                      <a16:colId xmlns:a16="http://schemas.microsoft.com/office/drawing/2014/main" val="3020149499"/>
                    </a:ext>
                  </a:extLst>
                </a:gridCol>
                <a:gridCol w="1777440">
                  <a:extLst>
                    <a:ext uri="{9D8B030D-6E8A-4147-A177-3AD203B41FA5}">
                      <a16:colId xmlns:a16="http://schemas.microsoft.com/office/drawing/2014/main" val="2456104767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163345854"/>
                    </a:ext>
                  </a:extLst>
                </a:gridCol>
                <a:gridCol w="1323702">
                  <a:extLst>
                    <a:ext uri="{9D8B030D-6E8A-4147-A177-3AD203B41FA5}">
                      <a16:colId xmlns:a16="http://schemas.microsoft.com/office/drawing/2014/main" val="3798660085"/>
                    </a:ext>
                  </a:extLst>
                </a:gridCol>
                <a:gridCol w="1471749">
                  <a:extLst>
                    <a:ext uri="{9D8B030D-6E8A-4147-A177-3AD203B41FA5}">
                      <a16:colId xmlns:a16="http://schemas.microsoft.com/office/drawing/2014/main" val="3630073924"/>
                    </a:ext>
                  </a:extLst>
                </a:gridCol>
                <a:gridCol w="1280158">
                  <a:extLst>
                    <a:ext uri="{9D8B030D-6E8A-4147-A177-3AD203B41FA5}">
                      <a16:colId xmlns:a16="http://schemas.microsoft.com/office/drawing/2014/main" val="19184844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までの時間 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率 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Y)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正確度 </a:t>
                      </a:r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912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AQLOC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71118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Magellan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0906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Ntrip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16881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(Radio-RTK)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861610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EBE957-2677-4238-8F1E-A5D103AE74AA}"/>
              </a:ext>
            </a:extLst>
          </p:cNvPr>
          <p:cNvSpPr txBox="1"/>
          <p:nvPr/>
        </p:nvSpPr>
        <p:spPr>
          <a:xfrm>
            <a:off x="1358536" y="3689912"/>
            <a:ext cx="6740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※RTK-Radio</a:t>
            </a:r>
            <a:r>
              <a:rPr lang="ja-JP" altLang="en-US" dirty="0"/>
              <a:t>は基地局が風で倒れ一様に</a:t>
            </a:r>
            <a:r>
              <a:rPr lang="en-US" altLang="ja-JP" dirty="0"/>
              <a:t>50cm</a:t>
            </a:r>
            <a:r>
              <a:rPr lang="ja-JP" altLang="en-US" dirty="0"/>
              <a:t>ほどずれてしまったので正確度は</a:t>
            </a:r>
            <a:r>
              <a:rPr lang="en-US" altLang="ja-JP" dirty="0"/>
              <a:t>RTK-</a:t>
            </a:r>
            <a:r>
              <a:rPr lang="en-US" altLang="ja-JP" dirty="0" err="1"/>
              <a:t>Ntrip</a:t>
            </a:r>
            <a:r>
              <a:rPr lang="ja-JP" altLang="en-US" dirty="0"/>
              <a:t>を参照した</a:t>
            </a:r>
            <a:endParaRPr lang="en-US" altLang="ja-JP" dirty="0"/>
          </a:p>
          <a:p>
            <a:r>
              <a:rPr lang="en-US" altLang="ja-JP" dirty="0"/>
              <a:t>※CLAS</a:t>
            </a:r>
            <a:r>
              <a:rPr lang="ja-JP" altLang="en-US" dirty="0"/>
              <a:t>はセミダイナミック補正により今期から元期に変換した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2642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１．特徴が出た静的測位の結果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47DE8E4-387B-45AA-A1BA-C81D9CF0F7FB}"/>
              </a:ext>
            </a:extLst>
          </p:cNvPr>
          <p:cNvSpPr/>
          <p:nvPr/>
        </p:nvSpPr>
        <p:spPr>
          <a:xfrm>
            <a:off x="439740" y="837767"/>
            <a:ext cx="8264519" cy="646332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オープンフィールド</a:t>
            </a:r>
            <a:endParaRPr kumimoji="1" lang="ja-JP" altLang="en-US" sz="32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B2D3F209-31B7-4043-A5FC-363572467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00014"/>
              </p:ext>
            </p:extLst>
          </p:nvPr>
        </p:nvGraphicFramePr>
        <p:xfrm>
          <a:off x="347373" y="4012224"/>
          <a:ext cx="8449249" cy="1266825"/>
        </p:xfrm>
        <a:graphic>
          <a:graphicData uri="http://schemas.openxmlformats.org/drawingml/2006/table">
            <a:tbl>
              <a:tblPr/>
              <a:tblGrid>
                <a:gridCol w="1835644">
                  <a:extLst>
                    <a:ext uri="{9D8B030D-6E8A-4147-A177-3AD203B41FA5}">
                      <a16:colId xmlns:a16="http://schemas.microsoft.com/office/drawing/2014/main" val="496376876"/>
                    </a:ext>
                  </a:extLst>
                </a:gridCol>
                <a:gridCol w="1608687">
                  <a:extLst>
                    <a:ext uri="{9D8B030D-6E8A-4147-A177-3AD203B41FA5}">
                      <a16:colId xmlns:a16="http://schemas.microsoft.com/office/drawing/2014/main" val="1758433754"/>
                    </a:ext>
                  </a:extLst>
                </a:gridCol>
                <a:gridCol w="1142855">
                  <a:extLst>
                    <a:ext uri="{9D8B030D-6E8A-4147-A177-3AD203B41FA5}">
                      <a16:colId xmlns:a16="http://schemas.microsoft.com/office/drawing/2014/main" val="1921890928"/>
                    </a:ext>
                  </a:extLst>
                </a:gridCol>
                <a:gridCol w="1198027">
                  <a:extLst>
                    <a:ext uri="{9D8B030D-6E8A-4147-A177-3AD203B41FA5}">
                      <a16:colId xmlns:a16="http://schemas.microsoft.com/office/drawing/2014/main" val="1876069290"/>
                    </a:ext>
                  </a:extLst>
                </a:gridCol>
                <a:gridCol w="1332018">
                  <a:extLst>
                    <a:ext uri="{9D8B030D-6E8A-4147-A177-3AD203B41FA5}">
                      <a16:colId xmlns:a16="http://schemas.microsoft.com/office/drawing/2014/main" val="343021423"/>
                    </a:ext>
                  </a:extLst>
                </a:gridCol>
                <a:gridCol w="1332018">
                  <a:extLst>
                    <a:ext uri="{9D8B030D-6E8A-4147-A177-3AD203B41FA5}">
                      <a16:colId xmlns:a16="http://schemas.microsoft.com/office/drawing/2014/main" val="249024257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までの時間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率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Y)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正確度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[cm]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77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AQLOC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7564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Magellan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24838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Ntrip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1951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(Radio-RTK)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003217"/>
                  </a:ext>
                </a:extLst>
              </a:tr>
            </a:tbl>
          </a:graphicData>
        </a:graphic>
      </p:graphicFrame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F530948-63A4-4ED3-B75B-ED6C2C071C6B}"/>
              </a:ext>
            </a:extLst>
          </p:cNvPr>
          <p:cNvGrpSpPr/>
          <p:nvPr/>
        </p:nvGrpSpPr>
        <p:grpSpPr>
          <a:xfrm>
            <a:off x="3004630" y="1536353"/>
            <a:ext cx="3134738" cy="2367544"/>
            <a:chOff x="2694214" y="812500"/>
            <a:chExt cx="3755571" cy="3189890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8A7982B7-B771-4398-B605-5CCB86A73256}"/>
                </a:ext>
              </a:extLst>
            </p:cNvPr>
            <p:cNvSpPr txBox="1"/>
            <p:nvPr/>
          </p:nvSpPr>
          <p:spPr>
            <a:xfrm>
              <a:off x="4004178" y="3629178"/>
              <a:ext cx="1193608" cy="373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10</a:t>
              </a:r>
              <a:endPara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A39ED94-1459-478B-A17D-AB755B669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214" y="812500"/>
              <a:ext cx="3755571" cy="2816678"/>
            </a:xfrm>
            <a:prstGeom prst="rect">
              <a:avLst/>
            </a:prstGeom>
          </p:spPr>
        </p:pic>
      </p:grp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439739" y="5483634"/>
            <a:ext cx="8264519" cy="1293225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AQLOC</a:t>
            </a:r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</a:t>
            </a:r>
            <a:r>
              <a:rPr kumimoji="1"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kumimoji="1"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判定が甘い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Magellan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に時間がかかる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Radio-RTK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4G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環境が悪くても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率が良い</a:t>
            </a:r>
            <a:endParaRPr kumimoji="1" lang="ja-JP" altLang="en-US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153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0BC29-E3A7-485D-875D-CA6DA3728129}"/>
              </a:ext>
            </a:extLst>
          </p:cNvPr>
          <p:cNvSpPr/>
          <p:nvPr/>
        </p:nvSpPr>
        <p:spPr>
          <a:xfrm>
            <a:off x="0" y="762308"/>
            <a:ext cx="9143999" cy="6130527"/>
          </a:xfrm>
          <a:prstGeom prst="rect">
            <a:avLst/>
          </a:prstGeom>
          <a:solidFill>
            <a:srgbClr val="FFC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494A8F-0841-4F2B-9083-9BC53A2A7E26}"/>
              </a:ext>
            </a:extLst>
          </p:cNvPr>
          <p:cNvSpPr txBox="1"/>
          <p:nvPr/>
        </p:nvSpPr>
        <p:spPr>
          <a:xfrm>
            <a:off x="150920" y="81141"/>
            <a:ext cx="899307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Capella Bold" panose="02000803000000000000" pitchFamily="2" charset="-128"/>
                <a:ea typeface="Capella Bold" panose="02000803000000000000" pitchFamily="2" charset="-128"/>
                <a:cs typeface="Times New Roman" panose="02020603050405020304" pitchFamily="18" charset="0"/>
              </a:rPr>
              <a:t>１．特徴が出た静的測位の結果</a:t>
            </a:r>
            <a:endParaRPr lang="en-US" altLang="ja-JP" sz="3600" b="1" dirty="0">
              <a:solidFill>
                <a:schemeClr val="bg1"/>
              </a:solidFill>
              <a:latin typeface="Capella Bold" panose="02000803000000000000" pitchFamily="2" charset="-128"/>
              <a:ea typeface="Capella Bold" panose="02000803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47DE8E4-387B-45AA-A1BA-C81D9CF0F7FB}"/>
              </a:ext>
            </a:extLst>
          </p:cNvPr>
          <p:cNvSpPr/>
          <p:nvPr/>
        </p:nvSpPr>
        <p:spPr>
          <a:xfrm>
            <a:off x="439740" y="837767"/>
            <a:ext cx="8264519" cy="646332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Capella Bold" panose="02000803000000000000" pitchFamily="2" charset="-128"/>
                <a:ea typeface="Capella Bold" panose="02000803000000000000" pitchFamily="2" charset="-128"/>
              </a:rPr>
              <a:t>雑木林の近く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4875CAF-2D8B-46EF-8C21-9A6494714DE1}"/>
              </a:ext>
            </a:extLst>
          </p:cNvPr>
          <p:cNvSpPr/>
          <p:nvPr/>
        </p:nvSpPr>
        <p:spPr>
          <a:xfrm>
            <a:off x="439739" y="5483634"/>
            <a:ext cx="8264519" cy="1293225"/>
          </a:xfrm>
          <a:prstGeom prst="roundRect">
            <a:avLst>
              <a:gd name="adj" fmla="val 9887"/>
            </a:avLst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Point4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，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Point9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ともに同じ傾向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  <a:p>
            <a:pPr algn="ctr"/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AQLOC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はマルチパスの影響を受けても</a:t>
            </a:r>
            <a:r>
              <a:rPr lang="en-US" altLang="ja-JP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Fix</a:t>
            </a:r>
            <a:r>
              <a:rPr lang="ja-JP" altLang="en-US" sz="2800" dirty="0">
                <a:latin typeface="Capella Bold" panose="02000803000000000000" pitchFamily="2" charset="-128"/>
                <a:ea typeface="Capella Bold" panose="02000803000000000000" pitchFamily="2" charset="-128"/>
              </a:rPr>
              <a:t>しやすい</a:t>
            </a:r>
            <a:endParaRPr kumimoji="1" lang="en-US" altLang="ja-JP" sz="2800" dirty="0">
              <a:latin typeface="Capella Bold" panose="02000803000000000000" pitchFamily="2" charset="-128"/>
              <a:ea typeface="Capella Bold" panose="02000803000000000000" pitchFamily="2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437876B-A338-41D6-A07F-2D1968847E4E}"/>
              </a:ext>
            </a:extLst>
          </p:cNvPr>
          <p:cNvGrpSpPr/>
          <p:nvPr/>
        </p:nvGrpSpPr>
        <p:grpSpPr>
          <a:xfrm>
            <a:off x="4868610" y="1540027"/>
            <a:ext cx="2643649" cy="2240205"/>
            <a:chOff x="4860869" y="1517701"/>
            <a:chExt cx="2643649" cy="2240205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8A7982B7-B771-4398-B605-5CCB86A73256}"/>
                </a:ext>
              </a:extLst>
            </p:cNvPr>
            <p:cNvSpPr txBox="1"/>
            <p:nvPr/>
          </p:nvSpPr>
          <p:spPr>
            <a:xfrm>
              <a:off x="5684546" y="3480907"/>
              <a:ext cx="996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9</a:t>
              </a:r>
              <a:endPara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84CE0333-EA85-48F5-95C8-FEBCB957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869" y="1517701"/>
              <a:ext cx="2643649" cy="1982737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ECA2DCF8-CB0B-466D-8BF8-500AC9B51663}"/>
              </a:ext>
            </a:extLst>
          </p:cNvPr>
          <p:cNvGrpSpPr/>
          <p:nvPr/>
        </p:nvGrpSpPr>
        <p:grpSpPr>
          <a:xfrm>
            <a:off x="1628813" y="1540027"/>
            <a:ext cx="2643649" cy="2237410"/>
            <a:chOff x="1628813" y="1540027"/>
            <a:chExt cx="2643649" cy="223741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A21B166D-2FB8-47A9-B9C9-C3D9B74C1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813" y="1540027"/>
              <a:ext cx="2643649" cy="1982737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D2FDB143-A47D-492F-9070-3AAD91F8FB9B}"/>
                </a:ext>
              </a:extLst>
            </p:cNvPr>
            <p:cNvSpPr txBox="1"/>
            <p:nvPr/>
          </p:nvSpPr>
          <p:spPr>
            <a:xfrm>
              <a:off x="2455421" y="3500438"/>
              <a:ext cx="996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4</a:t>
              </a:r>
              <a:endPara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8C027AE-ACAE-4C04-805D-288E5E568F2B}"/>
              </a:ext>
            </a:extLst>
          </p:cNvPr>
          <p:cNvSpPr txBox="1"/>
          <p:nvPr/>
        </p:nvSpPr>
        <p:spPr>
          <a:xfrm>
            <a:off x="4073851" y="3750758"/>
            <a:ext cx="996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9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表 17">
            <a:extLst>
              <a:ext uri="{FF2B5EF4-FFF2-40B4-BE49-F238E27FC236}">
                <a16:creationId xmlns:a16="http://schemas.microsoft.com/office/drawing/2014/main" id="{1AD97118-4EC6-44B6-8E82-7DE09D0DC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53354"/>
              </p:ext>
            </p:extLst>
          </p:nvPr>
        </p:nvGraphicFramePr>
        <p:xfrm>
          <a:off x="347373" y="4012224"/>
          <a:ext cx="8449249" cy="1266825"/>
        </p:xfrm>
        <a:graphic>
          <a:graphicData uri="http://schemas.openxmlformats.org/drawingml/2006/table">
            <a:tbl>
              <a:tblPr/>
              <a:tblGrid>
                <a:gridCol w="1835644">
                  <a:extLst>
                    <a:ext uri="{9D8B030D-6E8A-4147-A177-3AD203B41FA5}">
                      <a16:colId xmlns:a16="http://schemas.microsoft.com/office/drawing/2014/main" val="496376876"/>
                    </a:ext>
                  </a:extLst>
                </a:gridCol>
                <a:gridCol w="1608687">
                  <a:extLst>
                    <a:ext uri="{9D8B030D-6E8A-4147-A177-3AD203B41FA5}">
                      <a16:colId xmlns:a16="http://schemas.microsoft.com/office/drawing/2014/main" val="1758433754"/>
                    </a:ext>
                  </a:extLst>
                </a:gridCol>
                <a:gridCol w="1142855">
                  <a:extLst>
                    <a:ext uri="{9D8B030D-6E8A-4147-A177-3AD203B41FA5}">
                      <a16:colId xmlns:a16="http://schemas.microsoft.com/office/drawing/2014/main" val="1921890928"/>
                    </a:ext>
                  </a:extLst>
                </a:gridCol>
                <a:gridCol w="1198027">
                  <a:extLst>
                    <a:ext uri="{9D8B030D-6E8A-4147-A177-3AD203B41FA5}">
                      <a16:colId xmlns:a16="http://schemas.microsoft.com/office/drawing/2014/main" val="1876069290"/>
                    </a:ext>
                  </a:extLst>
                </a:gridCol>
                <a:gridCol w="1332018">
                  <a:extLst>
                    <a:ext uri="{9D8B030D-6E8A-4147-A177-3AD203B41FA5}">
                      <a16:colId xmlns:a16="http://schemas.microsoft.com/office/drawing/2014/main" val="343021423"/>
                    </a:ext>
                  </a:extLst>
                </a:gridCol>
                <a:gridCol w="1332018">
                  <a:extLst>
                    <a:ext uri="{9D8B030D-6E8A-4147-A177-3AD203B41FA5}">
                      <a16:colId xmlns:a16="http://schemas.microsoft.com/office/drawing/2014/main" val="249024257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までの時間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Fix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率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[%]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精度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Y) [cm]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正確度 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[cm]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77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AQLOC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7564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Magellan (CLAS)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24838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Ntrip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1951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Trimble (Radio-RTK)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003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35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 w="38100">
          <a:noFill/>
        </a:ln>
      </a:spPr>
      <a:bodyPr rtlCol="0" anchor="ctr"/>
      <a:lstStyle>
        <a:defPPr algn="ctr">
          <a:defRPr dirty="0">
            <a:latin typeface="Capella Bold" panose="02000803000000000000" pitchFamily="2" charset="-128"/>
            <a:ea typeface="Capella Bold" panose="02000803000000000000" pitchFamily="2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01218_Hitachi_presentation_4_3.potx" id="{0E3F84C0-6CBD-40C7-AB93-9E80A68797F9}" vid="{C81274CF-42F1-4155-A4DE-FF309D05B19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20201218_Hitachi_presentation_4_3</Template>
  <TotalTime>2149</TotalTime>
  <Words>1074</Words>
  <Application>Microsoft Office PowerPoint</Application>
  <PresentationFormat>画面に合わせる (4:3)</PresentationFormat>
  <Paragraphs>271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0" baseType="lpstr">
      <vt:lpstr>Capella</vt:lpstr>
      <vt:lpstr>Capella Bold</vt:lpstr>
      <vt:lpstr>游ゴシック</vt:lpstr>
      <vt:lpstr>游ゴシック Light</vt:lpstr>
      <vt:lpstr>游ゴシック Medium</vt:lpstr>
      <vt:lpstr>游明朝 Demibold</vt:lpstr>
      <vt:lpstr>Arial</vt:lpstr>
      <vt:lpstr>Bradley Hand ITC</vt:lpstr>
      <vt:lpstr>Calibri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yacht</dc:creator>
  <cp:lastModifiedBy>yacht</cp:lastModifiedBy>
  <cp:revision>152</cp:revision>
  <cp:lastPrinted>2020-12-11T06:35:38Z</cp:lastPrinted>
  <dcterms:created xsi:type="dcterms:W3CDTF">2021-01-12T04:41:11Z</dcterms:created>
  <dcterms:modified xsi:type="dcterms:W3CDTF">2021-03-02T07:13:02Z</dcterms:modified>
</cp:coreProperties>
</file>